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3955678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495432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9815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3838351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2556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918159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1000774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3931151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1358600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B4942-6A32-466A-A3E0-EEDB1C88E63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2354275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AB4942-6A32-466A-A3E0-EEDB1C88E63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2095885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AB4942-6A32-466A-A3E0-EEDB1C88E634}"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1849419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AB4942-6A32-466A-A3E0-EEDB1C88E634}"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1586772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B4942-6A32-466A-A3E0-EEDB1C88E634}"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2323498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B4942-6A32-466A-A3E0-EEDB1C88E63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854118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B4942-6A32-466A-A3E0-EEDB1C88E63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8A26C-4122-4EEE-8432-9E2816A762CA}" type="slidenum">
              <a:rPr lang="en-US" smtClean="0"/>
              <a:t>‹#›</a:t>
            </a:fld>
            <a:endParaRPr lang="en-US"/>
          </a:p>
        </p:txBody>
      </p:sp>
    </p:spTree>
    <p:extLst>
      <p:ext uri="{BB962C8B-B14F-4D97-AF65-F5344CB8AC3E}">
        <p14:creationId xmlns:p14="http://schemas.microsoft.com/office/powerpoint/2010/main" val="1071652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AB4942-6A32-466A-A3E0-EEDB1C88E634}" type="datetimeFigureOut">
              <a:rPr lang="en-US" smtClean="0"/>
              <a:t>4/26/2021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C8A26C-4122-4EEE-8432-9E2816A762CA}" type="slidenum">
              <a:rPr lang="en-US" smtClean="0"/>
              <a:t>‹#›</a:t>
            </a:fld>
            <a:endParaRPr lang="en-US"/>
          </a:p>
        </p:txBody>
      </p:sp>
    </p:spTree>
    <p:extLst>
      <p:ext uri="{BB962C8B-B14F-4D97-AF65-F5344CB8AC3E}">
        <p14:creationId xmlns:p14="http://schemas.microsoft.com/office/powerpoint/2010/main" val="7855352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Client%E2%80%93server_mod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E4EA0F-2400-4754-86F6-F0F504C59F56}"/>
              </a:ext>
            </a:extLst>
          </p:cNvPr>
          <p:cNvSpPr>
            <a:spLocks noGrp="1"/>
          </p:cNvSpPr>
          <p:nvPr>
            <p:ph type="title"/>
          </p:nvPr>
        </p:nvSpPr>
        <p:spPr/>
        <p:txBody>
          <a:bodyPr>
            <a:normAutofit/>
          </a:bodyPr>
          <a:lstStyle/>
          <a:p>
            <a:r>
              <a:rPr lang="en-US" dirty="0"/>
              <a:t>REPORT PRESENTATION</a:t>
            </a:r>
            <a:br>
              <a:rPr lang="en-US" dirty="0"/>
            </a:br>
            <a:endParaRPr lang="en-US" dirty="0"/>
          </a:p>
        </p:txBody>
      </p:sp>
      <p:sp>
        <p:nvSpPr>
          <p:cNvPr id="6" name="TextBox 5">
            <a:extLst>
              <a:ext uri="{FF2B5EF4-FFF2-40B4-BE49-F238E27FC236}">
                <a16:creationId xmlns:a16="http://schemas.microsoft.com/office/drawing/2014/main" xmlns="" id="{32B54146-0FC2-491A-AD1A-B44E16D47085}"/>
              </a:ext>
            </a:extLst>
          </p:cNvPr>
          <p:cNvSpPr txBox="1"/>
          <p:nvPr/>
        </p:nvSpPr>
        <p:spPr>
          <a:xfrm>
            <a:off x="3048886" y="1708112"/>
            <a:ext cx="6097772" cy="344177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INTRODUCTION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The deployment of the computer has been unhurried to creep into the food service industry. Nonetheless, the usage of computers in the food industry is taking up a duration of dynamic growth. Some of the factors contributing to this rapid growth include rapid development and sophisticated technologies; competitive push requiring more coherent procedures, the increased availability and decreased cost of computers, and the increasing expense of food production. No once can overlook the importance of computers in every organization.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376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C2A20-5175-4511-8FCC-86AFF4C678FD}"/>
              </a:ext>
            </a:extLst>
          </p:cNvPr>
          <p:cNvSpPr>
            <a:spLocks noGrp="1"/>
          </p:cNvSpPr>
          <p:nvPr>
            <p:ph type="title"/>
          </p:nvPr>
        </p:nvSpPr>
        <p:spPr/>
        <p:txBody>
          <a:bodyPr/>
          <a:lstStyle/>
          <a:p>
            <a:r>
              <a:rPr lang="en-US" dirty="0"/>
              <a:t>Mouse</a:t>
            </a:r>
          </a:p>
        </p:txBody>
      </p:sp>
      <p:pic>
        <p:nvPicPr>
          <p:cNvPr id="10" name="Picture Placeholder 9">
            <a:extLst>
              <a:ext uri="{FF2B5EF4-FFF2-40B4-BE49-F238E27FC236}">
                <a16:creationId xmlns:a16="http://schemas.microsoft.com/office/drawing/2014/main" xmlns="" id="{180C6FAC-4BE5-4C60-B81B-2A9A427392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748" b="5748"/>
          <a:stretch>
            <a:fillRect/>
          </a:stretch>
        </p:blipFill>
        <p:spPr/>
      </p:pic>
      <p:sp>
        <p:nvSpPr>
          <p:cNvPr id="3" name="Content Placeholder 2">
            <a:extLst>
              <a:ext uri="{FF2B5EF4-FFF2-40B4-BE49-F238E27FC236}">
                <a16:creationId xmlns:a16="http://schemas.microsoft.com/office/drawing/2014/main" xmlns="" id="{2D2D1A68-73E1-4660-916E-0FD9FB914B88}"/>
              </a:ext>
            </a:extLst>
          </p:cNvPr>
          <p:cNvSpPr>
            <a:spLocks noGrp="1"/>
          </p:cNvSpPr>
          <p:nvPr>
            <p:ph type="body" sz="half" idx="2"/>
          </p:nvPr>
        </p:nvSpPr>
        <p:spPr/>
        <p:txBody>
          <a:bodyPr/>
          <a:lstStyle/>
          <a:p>
            <a:r>
              <a:rPr lang="en-US" dirty="0"/>
              <a:t>A mouse is a pointing devices this facilitates selection of options and menu and it’s also an input device.</a:t>
            </a:r>
          </a:p>
          <a:p>
            <a:r>
              <a:rPr lang="en-US" dirty="0"/>
              <a:t>There are wired and wireless devices.</a:t>
            </a:r>
          </a:p>
        </p:txBody>
      </p:sp>
    </p:spTree>
    <p:extLst>
      <p:ext uri="{BB962C8B-B14F-4D97-AF65-F5344CB8AC3E}">
        <p14:creationId xmlns:p14="http://schemas.microsoft.com/office/powerpoint/2010/main" val="1835518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AFDC6-C806-484C-8275-9071A68E1692}"/>
              </a:ext>
            </a:extLst>
          </p:cNvPr>
          <p:cNvSpPr>
            <a:spLocks noGrp="1"/>
          </p:cNvSpPr>
          <p:nvPr>
            <p:ph type="title"/>
          </p:nvPr>
        </p:nvSpPr>
        <p:spPr/>
        <p:txBody>
          <a:bodyPr/>
          <a:lstStyle/>
          <a:p>
            <a:r>
              <a:rPr lang="en-US" dirty="0"/>
              <a:t>SECURITY</a:t>
            </a:r>
          </a:p>
        </p:txBody>
      </p:sp>
      <p:sp>
        <p:nvSpPr>
          <p:cNvPr id="3" name="Content Placeholder 2">
            <a:extLst>
              <a:ext uri="{FF2B5EF4-FFF2-40B4-BE49-F238E27FC236}">
                <a16:creationId xmlns:a16="http://schemas.microsoft.com/office/drawing/2014/main" xmlns="" id="{1627BF38-E6F3-4BF0-8062-3A89B90ACF12}"/>
              </a:ext>
            </a:extLst>
          </p:cNvPr>
          <p:cNvSpPr>
            <a:spLocks noGrp="1"/>
          </p:cNvSpPr>
          <p:nvPr>
            <p:ph idx="1"/>
          </p:nvPr>
        </p:nvSpPr>
        <p:spPr/>
        <p:txBody>
          <a:bodyPr>
            <a:normAutofit fontScale="92500"/>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 Security Technologies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Light" panose="020F0302020204030204" pitchFamily="34" charset="0"/>
                <a:ea typeface="Calibri" panose="020F0502020204030204" pitchFamily="34" charset="0"/>
              </a:rPr>
              <a:t>Internet and EC security is a thriving business and several companies have come up with technologies to enhance internet security. Examples of security technologies include:</a:t>
            </a: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Firewall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A firewall is a network component consisting of both hardware and software that isolates a private network from a public network.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Intrusion detection system (IDS)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This is a special category of software that can monitor activity across a network or on a host computer, watch for suspicious activity, and take automated action based on what it sees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certificates this is used in encrypting organizational data</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082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EBF01-3B71-4F82-9BD7-78EB4AC173E6}"/>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severs</a:t>
            </a:r>
            <a:br>
              <a:rPr lang="en-US"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2DB4C2E4-F5A9-4D72-A910-A0B12F082195}"/>
              </a:ext>
            </a:extLst>
          </p:cNvPr>
          <p:cNvSpPr>
            <a:spLocks noGrp="1"/>
          </p:cNvSpPr>
          <p:nvPr>
            <p:ph idx="1"/>
          </p:nvPr>
        </p:nvSpPr>
        <p:spPr/>
        <p:txBody>
          <a:bodyPr/>
          <a:lstStyle/>
          <a:p>
            <a:pPr marL="0" marR="0">
              <a:lnSpc>
                <a:spcPct val="107000"/>
              </a:lnSpc>
              <a:spcBef>
                <a:spcPts val="0"/>
              </a:spcBef>
              <a:spcAft>
                <a:spcPts val="800"/>
              </a:spcAft>
            </a:pPr>
            <a:r>
              <a:rPr lang="en-US" sz="1800"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In computing, a </a:t>
            </a:r>
            <a:r>
              <a:rPr lang="en-US" sz="1800" b="1"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server</a:t>
            </a:r>
            <a:r>
              <a:rPr lang="en-US" sz="1800"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 is computer</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hardware or software that provides functionality for other programs or devices, called client and the architecture is known </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 </a:t>
            </a:r>
            <a:r>
              <a:rPr lang="en-US" sz="1800" u="sng"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hlinkClick r:id="rId2" tooltip="Client–server model"/>
              </a:rPr>
              <a:t>client–server model</a:t>
            </a:r>
            <a:r>
              <a:rPr lang="en-US" sz="1800"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 Servers can provide various functionalities, often called "services", such as sharing data among multiple clients, or performing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computation task</a:t>
            </a:r>
            <a:r>
              <a:rPr lang="en-US" sz="1800"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 for a client.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02122"/>
                </a:solidFill>
                <a:effectLst/>
                <a:latin typeface="Calibri Light" panose="020F0302020204030204" pitchFamily="34" charset="0"/>
                <a:ea typeface="Calibri" panose="020F0502020204030204" pitchFamily="34" charset="0"/>
                <a:cs typeface="Times New Roman" panose="02020603050405020304" pitchFamily="18" charset="0"/>
              </a:rPr>
              <a:t>A virtual server is also needed for back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3652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B7884-E9EA-4F75-A9FE-8A87E0C4AE65}"/>
              </a:ext>
            </a:extLst>
          </p:cNvPr>
          <p:cNvSpPr>
            <a:spLocks noGrp="1"/>
          </p:cNvSpPr>
          <p:nvPr>
            <p:ph type="title"/>
          </p:nvPr>
        </p:nvSpPr>
        <p:spPr/>
        <p:txBody>
          <a:bodyPr/>
          <a:lstStyle/>
          <a:p>
            <a:r>
              <a:rPr lang="en-US" dirty="0"/>
              <a:t>CPU </a:t>
            </a:r>
          </a:p>
        </p:txBody>
      </p:sp>
      <p:pic>
        <p:nvPicPr>
          <p:cNvPr id="6" name="Picture Placeholder 5">
            <a:extLst>
              <a:ext uri="{FF2B5EF4-FFF2-40B4-BE49-F238E27FC236}">
                <a16:creationId xmlns:a16="http://schemas.microsoft.com/office/drawing/2014/main" xmlns="" id="{6FA43DBB-C412-41F4-B06B-BC7B385E63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6733" b="26733"/>
          <a:stretch>
            <a:fillRect/>
          </a:stretch>
        </p:blipFill>
        <p:spPr/>
      </p:pic>
      <p:sp>
        <p:nvSpPr>
          <p:cNvPr id="3" name="Content Placeholder 2">
            <a:extLst>
              <a:ext uri="{FF2B5EF4-FFF2-40B4-BE49-F238E27FC236}">
                <a16:creationId xmlns:a16="http://schemas.microsoft.com/office/drawing/2014/main" xmlns="" id="{45270627-22C2-471C-897E-92B1B67627E7}"/>
              </a:ext>
            </a:extLst>
          </p:cNvPr>
          <p:cNvSpPr>
            <a:spLocks noGrp="1"/>
          </p:cNvSpPr>
          <p:nvPr>
            <p:ph type="body" sz="half" idx="2"/>
          </p:nvPr>
        </p:nvSpPr>
        <p:spPr/>
        <p:txBody>
          <a:bodyPr>
            <a:normAutofit fontScale="85000" lnSpcReduction="10000"/>
          </a:bodyPr>
          <a:lstStyle/>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This the central Processing unit which helps in processing the output. The CPU is necessary in computing since it controls all the activities of processing output. Intel core 9 is the fastest. This will be a competitive advantage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3138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A426F5-6236-4022-9C25-D8272BCA2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101" y="2390630"/>
            <a:ext cx="6077798" cy="2076740"/>
          </a:xfrm>
          <a:prstGeom prst="rect">
            <a:avLst/>
          </a:prstGeom>
        </p:spPr>
      </p:pic>
    </p:spTree>
    <p:extLst>
      <p:ext uri="{BB962C8B-B14F-4D97-AF65-F5344CB8AC3E}">
        <p14:creationId xmlns:p14="http://schemas.microsoft.com/office/powerpoint/2010/main" val="3794239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E6589F8-098A-4EA4-93CF-807E36231681}"/>
              </a:ext>
            </a:extLst>
          </p:cNvPr>
          <p:cNvSpPr>
            <a:spLocks noGrp="1"/>
          </p:cNvSpPr>
          <p:nvPr>
            <p:ph type="title"/>
          </p:nvPr>
        </p:nvSpPr>
        <p:spPr/>
        <p:txBody>
          <a:bodyPr/>
          <a:lstStyle/>
          <a:p>
            <a:r>
              <a:rPr lang="en-US" dirty="0"/>
              <a:t>Computer System resources</a:t>
            </a:r>
          </a:p>
        </p:txBody>
      </p:sp>
      <p:sp>
        <p:nvSpPr>
          <p:cNvPr id="17" name="Content Placeholder 16">
            <a:extLst>
              <a:ext uri="{FF2B5EF4-FFF2-40B4-BE49-F238E27FC236}">
                <a16:creationId xmlns:a16="http://schemas.microsoft.com/office/drawing/2014/main" xmlns="" id="{763C8CDA-47B9-4A51-9942-DC4B538088BB}"/>
              </a:ext>
            </a:extLst>
          </p:cNvPr>
          <p:cNvSpPr>
            <a:spLocks noGrp="1"/>
          </p:cNvSpPr>
          <p:nvPr>
            <p:ph idx="1"/>
          </p:nvPr>
        </p:nvSpPr>
        <p:spPr/>
        <p:txBody>
          <a:bodyPr/>
          <a:lstStyle/>
          <a:p>
            <a:pPr marL="0" indent="0">
              <a:buNone/>
            </a:pPr>
            <a:r>
              <a:rPr lang="en-US" dirty="0"/>
              <a:t>Compute resources are divided into 2:</a:t>
            </a:r>
          </a:p>
          <a:p>
            <a:pPr marL="0" indent="0">
              <a:buNone/>
            </a:pPr>
            <a:r>
              <a:rPr lang="en-US" dirty="0"/>
              <a:t>Hardware resources </a:t>
            </a:r>
          </a:p>
          <a:p>
            <a:pPr marL="0" indent="0">
              <a:buNone/>
            </a:pPr>
            <a:r>
              <a:rPr lang="en-US" dirty="0"/>
              <a:t>Software resources</a:t>
            </a:r>
          </a:p>
        </p:txBody>
      </p:sp>
    </p:spTree>
    <p:extLst>
      <p:ext uri="{BB962C8B-B14F-4D97-AF65-F5344CB8AC3E}">
        <p14:creationId xmlns:p14="http://schemas.microsoft.com/office/powerpoint/2010/main" val="2357231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D6A38-BBF3-41C5-82E7-725510E35853}"/>
              </a:ext>
            </a:extLst>
          </p:cNvPr>
          <p:cNvSpPr>
            <a:spLocks noGrp="1"/>
          </p:cNvSpPr>
          <p:nvPr>
            <p:ph type="title"/>
          </p:nvPr>
        </p:nvSpPr>
        <p:spPr/>
        <p:txBody>
          <a:bodyPr/>
          <a:lstStyle/>
          <a:p>
            <a:r>
              <a:rPr lang="en-US" dirty="0"/>
              <a:t>Main memory</a:t>
            </a:r>
          </a:p>
        </p:txBody>
      </p:sp>
      <p:sp>
        <p:nvSpPr>
          <p:cNvPr id="3" name="Content Placeholder 2">
            <a:extLst>
              <a:ext uri="{FF2B5EF4-FFF2-40B4-BE49-F238E27FC236}">
                <a16:creationId xmlns:a16="http://schemas.microsoft.com/office/drawing/2014/main" xmlns="" id="{EE4C37F0-DF11-4706-8D2F-98311946B04D}"/>
              </a:ext>
            </a:extLst>
          </p:cNvPr>
          <p:cNvSpPr>
            <a:spLocks noGrp="1"/>
          </p:cNvSpPr>
          <p:nvPr>
            <p:ph idx="1"/>
          </p:nvPr>
        </p:nvSpPr>
        <p:spPr/>
        <p:txBody>
          <a:bodyPr>
            <a:normAutofit/>
          </a:bodyPr>
          <a:lstStyle/>
          <a:p>
            <a:r>
              <a:rPr lang="en-US" dirty="0"/>
              <a:t>This is the basic storage in computer system .</a:t>
            </a:r>
          </a:p>
          <a:p>
            <a:r>
              <a:rPr lang="en-US" dirty="0"/>
              <a:t>Main memory is usually known as RAM this enables first processing speed together with  the CPU.</a:t>
            </a:r>
          </a:p>
          <a:p>
            <a:r>
              <a:rPr lang="en-US" dirty="0"/>
              <a:t>RAM requires a handsome amount of money.</a:t>
            </a:r>
          </a:p>
          <a:p>
            <a:r>
              <a:rPr lang="en-US" dirty="0"/>
              <a:t>ROM is auxiliary storage and is non volatile and less expensive compared to main memory but it necessity cannot be underrated.</a:t>
            </a:r>
          </a:p>
          <a:p>
            <a:r>
              <a:rPr lang="en-US" dirty="0"/>
              <a:t>The more auxiliary storage devices which accompany the RAM.</a:t>
            </a:r>
          </a:p>
          <a:p>
            <a:pPr marL="0" indent="0">
              <a:buNone/>
            </a:pPr>
            <a:endParaRPr lang="en-US" dirty="0"/>
          </a:p>
        </p:txBody>
      </p:sp>
    </p:spTree>
    <p:extLst>
      <p:ext uri="{BB962C8B-B14F-4D97-AF65-F5344CB8AC3E}">
        <p14:creationId xmlns:p14="http://schemas.microsoft.com/office/powerpoint/2010/main" val="2678366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5A3F1-F059-4E24-A05D-402D4F25371D}"/>
              </a:ext>
            </a:extLst>
          </p:cNvPr>
          <p:cNvSpPr>
            <a:spLocks noGrp="1"/>
          </p:cNvSpPr>
          <p:nvPr>
            <p:ph type="title"/>
          </p:nvPr>
        </p:nvSpPr>
        <p:spPr/>
        <p:txBody>
          <a:bodyPr/>
          <a:lstStyle/>
          <a:p>
            <a:r>
              <a:rPr lang="en-US" dirty="0"/>
              <a:t>NETWORKS</a:t>
            </a:r>
          </a:p>
        </p:txBody>
      </p:sp>
      <p:sp>
        <p:nvSpPr>
          <p:cNvPr id="3" name="Content Placeholder 2">
            <a:extLst>
              <a:ext uri="{FF2B5EF4-FFF2-40B4-BE49-F238E27FC236}">
                <a16:creationId xmlns:a16="http://schemas.microsoft.com/office/drawing/2014/main" xmlns="" id="{9022F5FE-18EF-4F40-88B2-3BA8FEBC62EF}"/>
              </a:ext>
            </a:extLst>
          </p:cNvPr>
          <p:cNvSpPr>
            <a:spLocks noGrp="1"/>
          </p:cNvSpPr>
          <p:nvPr>
            <p:ph idx="1"/>
          </p:nvPr>
        </p:nvSpPr>
        <p:spPr/>
        <p:txBody>
          <a:bodyPr>
            <a:normAutofit/>
          </a:bodyPr>
          <a:lstStyle/>
          <a:p>
            <a:r>
              <a:rPr lang="en-US" dirty="0"/>
              <a:t>Twisted cables </a:t>
            </a:r>
          </a:p>
          <a:p>
            <a:r>
              <a:rPr lang="en-US" dirty="0"/>
              <a:t>Work stations</a:t>
            </a:r>
          </a:p>
          <a:p>
            <a:r>
              <a:rPr lang="en-US" dirty="0"/>
              <a:t>Servers</a:t>
            </a:r>
          </a:p>
          <a:p>
            <a:r>
              <a:rPr lang="en-US" dirty="0"/>
              <a:t>Network </a:t>
            </a:r>
            <a:r>
              <a:rPr lang="en-US" dirty="0" err="1"/>
              <a:t>bosters</a:t>
            </a:r>
            <a:endParaRPr lang="en-US" dirty="0"/>
          </a:p>
          <a:p>
            <a:r>
              <a:rPr lang="en-US" dirty="0"/>
              <a:t>NIC</a:t>
            </a:r>
          </a:p>
          <a:p>
            <a:pPr marL="0" indent="0">
              <a:buNone/>
            </a:pPr>
            <a:r>
              <a:rPr lang="en-US" dirty="0"/>
              <a:t>Networks are necessary for connecting the different companies over the globe hence enhancing high networked production over the globe.</a:t>
            </a:r>
          </a:p>
        </p:txBody>
      </p:sp>
    </p:spTree>
    <p:extLst>
      <p:ext uri="{BB962C8B-B14F-4D97-AF65-F5344CB8AC3E}">
        <p14:creationId xmlns:p14="http://schemas.microsoft.com/office/powerpoint/2010/main" val="3549375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64DE0-FA8C-4819-8F99-1A29F0FC00DC}"/>
              </a:ext>
            </a:extLst>
          </p:cNvPr>
          <p:cNvSpPr>
            <a:spLocks noGrp="1"/>
          </p:cNvSpPr>
          <p:nvPr>
            <p:ph type="title"/>
          </p:nvPr>
        </p:nvSpPr>
        <p:spPr/>
        <p:txBody>
          <a:bodyPr/>
          <a:lstStyle/>
          <a:p>
            <a:r>
              <a:rPr lang="en-US" dirty="0"/>
              <a:t>Network components</a:t>
            </a:r>
          </a:p>
        </p:txBody>
      </p:sp>
      <p:sp>
        <p:nvSpPr>
          <p:cNvPr id="3" name="Content Placeholder 2">
            <a:extLst>
              <a:ext uri="{FF2B5EF4-FFF2-40B4-BE49-F238E27FC236}">
                <a16:creationId xmlns:a16="http://schemas.microsoft.com/office/drawing/2014/main" xmlns="" id="{0FFB2DD8-381E-4056-BFF9-D3BA019237AC}"/>
              </a:ext>
            </a:extLst>
          </p:cNvPr>
          <p:cNvSpPr>
            <a:spLocks noGrp="1"/>
          </p:cNvSpPr>
          <p:nvPr>
            <p:ph idx="1"/>
          </p:nvPr>
        </p:nvSpPr>
        <p:spPr/>
        <p:txBody>
          <a:bodyPr>
            <a:normAutofit fontScale="85000" lnSpcReduction="20000"/>
          </a:bodyPr>
          <a:lstStyle/>
          <a:p>
            <a:r>
              <a:rPr lang="en-US" dirty="0"/>
              <a:t>Each computer on the network must have a Network Interface Card (NIC). A NIC is the computer’s gateway to the network. The NIC attaches to the network via connection medium, usually a wire or cable, which attaches to the other computer. When there are more than two computers, their cables can connect to a hub. A hub is like the center of a tire with spokes emanating from it, each connecting to a separate computer or peripheral device. Hubs come in various sizes, defined by the number of ports or connections they offer. A switch is like an intelligent hub. A hub will broadcast a computer’s request to every device on the network, while a switch will direct the request directly to the recipient’s port. This helps relieve excess congestion and improve performance on the network. Most networks also have one or more central computers called servers. A server is a powerful version of a desktop </a:t>
            </a:r>
            <a:r>
              <a:rPr lang="en-US" dirty="0" err="1"/>
              <a:t>computer.They</a:t>
            </a:r>
            <a:r>
              <a:rPr lang="en-US" dirty="0"/>
              <a:t> are designed to be the managers of the network, performing such functions as file, print and email servers. Many organizations use routers in their offices today. Routers are devices that can connect separate networks together. They can be used to connect remote offices together, or to share an internet connection within the office. To protect a network, a firewall is often used. Firewalls are devices that sit between your Internet connection and your network. Their function is to protect your network’s security and ensure that no one breaks into your network. Networks require Network Operating Systems. Examples of such Operating Systems include Windows NT, Windows 2000 Server and Novell Netware. Low and no-cost options are readily available as well in the form of the various versions of Linux. </a:t>
            </a:r>
          </a:p>
        </p:txBody>
      </p:sp>
    </p:spTree>
    <p:extLst>
      <p:ext uri="{BB962C8B-B14F-4D97-AF65-F5344CB8AC3E}">
        <p14:creationId xmlns:p14="http://schemas.microsoft.com/office/powerpoint/2010/main" val="1863960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E2F598-4476-4460-BF2E-E62638F42198}"/>
              </a:ext>
            </a:extLst>
          </p:cNvPr>
          <p:cNvSpPr>
            <a:spLocks noGrp="1"/>
          </p:cNvSpPr>
          <p:nvPr>
            <p:ph type="title"/>
          </p:nvPr>
        </p:nvSpPr>
        <p:spPr/>
        <p:txBody>
          <a:bodyPr/>
          <a:lstStyle/>
          <a:p>
            <a:r>
              <a:rPr lang="en-US" dirty="0"/>
              <a:t>Network types</a:t>
            </a:r>
          </a:p>
        </p:txBody>
      </p:sp>
      <p:sp>
        <p:nvSpPr>
          <p:cNvPr id="3" name="Content Placeholder 2">
            <a:extLst>
              <a:ext uri="{FF2B5EF4-FFF2-40B4-BE49-F238E27FC236}">
                <a16:creationId xmlns:a16="http://schemas.microsoft.com/office/drawing/2014/main" xmlns="" id="{B24F46F6-E940-4D34-A1EA-452532948EC5}"/>
              </a:ext>
            </a:extLst>
          </p:cNvPr>
          <p:cNvSpPr>
            <a:spLocks noGrp="1"/>
          </p:cNvSpPr>
          <p:nvPr>
            <p:ph idx="1"/>
          </p:nvPr>
        </p:nvSpPr>
        <p:spPr/>
        <p:txBody>
          <a:bodyPr/>
          <a:lstStyle/>
          <a:p>
            <a:r>
              <a:rPr lang="en-US" dirty="0"/>
              <a:t>LAN this connects to one departments</a:t>
            </a:r>
          </a:p>
          <a:p>
            <a:r>
              <a:rPr lang="en-US" dirty="0"/>
              <a:t>MAN this connects over city</a:t>
            </a:r>
          </a:p>
          <a:p>
            <a:r>
              <a:rPr lang="en-US" dirty="0"/>
              <a:t>WAN this connects worldwide.</a:t>
            </a:r>
          </a:p>
          <a:p>
            <a:pPr marL="0" indent="0">
              <a:buNone/>
            </a:pPr>
            <a:endParaRPr lang="en-US" dirty="0"/>
          </a:p>
        </p:txBody>
      </p:sp>
    </p:spTree>
    <p:extLst>
      <p:ext uri="{BB962C8B-B14F-4D97-AF65-F5344CB8AC3E}">
        <p14:creationId xmlns:p14="http://schemas.microsoft.com/office/powerpoint/2010/main" val="4187530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050A5-73AD-4BB3-812C-13FCC2378967}"/>
              </a:ext>
            </a:extLst>
          </p:cNvPr>
          <p:cNvSpPr>
            <a:spLocks noGrp="1"/>
          </p:cNvSpPr>
          <p:nvPr>
            <p:ph type="title"/>
          </p:nvPr>
        </p:nvSpPr>
        <p:spPr/>
        <p:txBody>
          <a:bodyPr/>
          <a:lstStyle/>
          <a:p>
            <a:r>
              <a:rPr lang="en-US" dirty="0"/>
              <a:t>Peripheral devices</a:t>
            </a:r>
          </a:p>
        </p:txBody>
      </p:sp>
      <p:sp>
        <p:nvSpPr>
          <p:cNvPr id="7" name="Content Placeholder 6">
            <a:extLst>
              <a:ext uri="{FF2B5EF4-FFF2-40B4-BE49-F238E27FC236}">
                <a16:creationId xmlns:a16="http://schemas.microsoft.com/office/drawing/2014/main" xmlns="" id="{AFBCEC39-D066-41C4-8EDC-86B3D8AD8EF3}"/>
              </a:ext>
            </a:extLst>
          </p:cNvPr>
          <p:cNvSpPr>
            <a:spLocks noGrp="1"/>
          </p:cNvSpPr>
          <p:nvPr>
            <p:ph idx="1"/>
          </p:nvPr>
        </p:nvSpPr>
        <p:spPr/>
        <p:txBody>
          <a:bodyPr/>
          <a:lstStyle/>
          <a:p>
            <a:r>
              <a:rPr lang="en-US" dirty="0"/>
              <a:t>This includes the additional devices on a computer which may includes:</a:t>
            </a:r>
          </a:p>
          <a:p>
            <a:r>
              <a:rPr lang="en-US" dirty="0"/>
              <a:t>Scanners</a:t>
            </a:r>
          </a:p>
          <a:p>
            <a:r>
              <a:rPr lang="en-US" dirty="0"/>
              <a:t>Printers</a:t>
            </a:r>
          </a:p>
          <a:p>
            <a:r>
              <a:rPr lang="en-US" dirty="0"/>
              <a:t>Mouse</a:t>
            </a:r>
          </a:p>
          <a:p>
            <a:r>
              <a:rPr lang="en-US" dirty="0"/>
              <a:t>Keyboards</a:t>
            </a:r>
          </a:p>
          <a:p>
            <a:r>
              <a:rPr lang="en-US" dirty="0" err="1"/>
              <a:t>etc</a:t>
            </a:r>
            <a:endParaRPr lang="en-US" dirty="0"/>
          </a:p>
        </p:txBody>
      </p:sp>
    </p:spTree>
    <p:extLst>
      <p:ext uri="{BB962C8B-B14F-4D97-AF65-F5344CB8AC3E}">
        <p14:creationId xmlns:p14="http://schemas.microsoft.com/office/powerpoint/2010/main" val="1624293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3D7ACB-CE1F-4FAA-93E2-7830B0C309C7}"/>
              </a:ext>
            </a:extLst>
          </p:cNvPr>
          <p:cNvPicPr>
            <a:picLocks noChangeAspect="1"/>
          </p:cNvPicPr>
          <p:nvPr/>
        </p:nvPicPr>
        <p:blipFill>
          <a:blip r:embed="rId2"/>
          <a:stretch>
            <a:fillRect/>
          </a:stretch>
        </p:blipFill>
        <p:spPr>
          <a:xfrm>
            <a:off x="770301" y="1375917"/>
            <a:ext cx="10522608" cy="4389500"/>
          </a:xfrm>
          <a:prstGeom prst="rect">
            <a:avLst/>
          </a:prstGeom>
        </p:spPr>
      </p:pic>
      <p:sp>
        <p:nvSpPr>
          <p:cNvPr id="5" name="Title 4">
            <a:extLst>
              <a:ext uri="{FF2B5EF4-FFF2-40B4-BE49-F238E27FC236}">
                <a16:creationId xmlns:a16="http://schemas.microsoft.com/office/drawing/2014/main" xmlns="" id="{58063AC3-DD55-49E1-A586-B93A5AFCBEA9}"/>
              </a:ext>
            </a:extLst>
          </p:cNvPr>
          <p:cNvSpPr>
            <a:spLocks noGrp="1"/>
          </p:cNvSpPr>
          <p:nvPr>
            <p:ph type="title"/>
          </p:nvPr>
        </p:nvSpPr>
        <p:spPr/>
        <p:txBody>
          <a:bodyPr/>
          <a:lstStyle/>
          <a:p>
            <a:r>
              <a:rPr lang="en-US" dirty="0"/>
              <a:t>Monitor</a:t>
            </a:r>
          </a:p>
        </p:txBody>
      </p:sp>
      <p:sp>
        <p:nvSpPr>
          <p:cNvPr id="6" name="Content Placeholder 5">
            <a:extLst>
              <a:ext uri="{FF2B5EF4-FFF2-40B4-BE49-F238E27FC236}">
                <a16:creationId xmlns:a16="http://schemas.microsoft.com/office/drawing/2014/main" xmlns="" id="{90A8F97D-44EA-4616-B22D-D2B25760B5CE}"/>
              </a:ext>
            </a:extLst>
          </p:cNvPr>
          <p:cNvSpPr>
            <a:spLocks noGrp="1"/>
          </p:cNvSpPr>
          <p:nvPr>
            <p:ph idx="1"/>
          </p:nvPr>
        </p:nvSpPr>
        <p:spPr>
          <a:xfrm>
            <a:off x="677334" y="2606565"/>
            <a:ext cx="8596668" cy="3434797"/>
          </a:xfrm>
        </p:spPr>
        <p:txBody>
          <a:bodyPr/>
          <a:lstStyle/>
          <a:p>
            <a:r>
              <a:rPr lang="en-US" dirty="0" smtClean="0"/>
              <a:t>The </a:t>
            </a:r>
            <a:r>
              <a:rPr lang="en-US" dirty="0"/>
              <a:t>monitor is a display device of a computer </a:t>
            </a:r>
          </a:p>
          <a:p>
            <a:r>
              <a:rPr lang="en-US" dirty="0" smtClean="0"/>
              <a:t>This the viewing point basically known as the computer</a:t>
            </a:r>
          </a:p>
          <a:p>
            <a:r>
              <a:rPr lang="en-US" dirty="0" smtClean="0"/>
              <a:t>This </a:t>
            </a:r>
            <a:r>
              <a:rPr lang="en-US" dirty="0"/>
              <a:t>will be used to display an computed output of the company</a:t>
            </a:r>
          </a:p>
        </p:txBody>
      </p:sp>
    </p:spTree>
    <p:extLst>
      <p:ext uri="{BB962C8B-B14F-4D97-AF65-F5344CB8AC3E}">
        <p14:creationId xmlns:p14="http://schemas.microsoft.com/office/powerpoint/2010/main" val="987654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DF051-9E89-4817-BDD9-FF2CDC6D717F}"/>
              </a:ext>
            </a:extLst>
          </p:cNvPr>
          <p:cNvSpPr>
            <a:spLocks noGrp="1"/>
          </p:cNvSpPr>
          <p:nvPr>
            <p:ph type="title"/>
          </p:nvPr>
        </p:nvSpPr>
        <p:spPr/>
        <p:txBody>
          <a:bodyPr/>
          <a:lstStyle/>
          <a:p>
            <a:r>
              <a:rPr lang="en-US" dirty="0"/>
              <a:t>Keyboard </a:t>
            </a:r>
          </a:p>
        </p:txBody>
      </p:sp>
      <p:pic>
        <p:nvPicPr>
          <p:cNvPr id="6" name="Picture Placeholder 5">
            <a:extLst>
              <a:ext uri="{FF2B5EF4-FFF2-40B4-BE49-F238E27FC236}">
                <a16:creationId xmlns:a16="http://schemas.microsoft.com/office/drawing/2014/main" xmlns="" id="{D9A468A3-9347-403B-8072-3CC915F06DF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831" b="7831"/>
          <a:stretch>
            <a:fillRect/>
          </a:stretch>
        </p:blipFill>
        <p:spPr/>
      </p:pic>
      <p:sp>
        <p:nvSpPr>
          <p:cNvPr id="3" name="Content Placeholder 2">
            <a:extLst>
              <a:ext uri="{FF2B5EF4-FFF2-40B4-BE49-F238E27FC236}">
                <a16:creationId xmlns:a16="http://schemas.microsoft.com/office/drawing/2014/main" xmlns="" id="{12B0C545-AC4C-454E-91F1-BBF6C33D37B9}"/>
              </a:ext>
            </a:extLst>
          </p:cNvPr>
          <p:cNvSpPr>
            <a:spLocks noGrp="1"/>
          </p:cNvSpPr>
          <p:nvPr>
            <p:ph type="body" sz="half" idx="2"/>
          </p:nvPr>
        </p:nvSpPr>
        <p:spPr/>
        <p:txBody>
          <a:bodyPr>
            <a:normAutofit fontScale="32500" lnSpcReduction="20000"/>
          </a:bodyPr>
          <a:lstStyle/>
          <a:p>
            <a:r>
              <a:rPr lang="en-US" dirty="0"/>
              <a:t>This is the keying device </a:t>
            </a:r>
          </a:p>
          <a:p>
            <a:r>
              <a:rPr lang="en-US" dirty="0"/>
              <a:t>There are several  keyboards in the market  some customized according specific languages</a:t>
            </a:r>
          </a:p>
          <a:p>
            <a:r>
              <a:rPr lang="en-US" dirty="0"/>
              <a:t>There are wireless keyboards and wired keyboards </a:t>
            </a:r>
          </a:p>
          <a:p>
            <a:r>
              <a:rPr lang="en-US" dirty="0"/>
              <a:t>It’s a input device</a:t>
            </a:r>
          </a:p>
        </p:txBody>
      </p:sp>
    </p:spTree>
    <p:extLst>
      <p:ext uri="{BB962C8B-B14F-4D97-AF65-F5344CB8AC3E}">
        <p14:creationId xmlns:p14="http://schemas.microsoft.com/office/powerpoint/2010/main" val="1950185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TotalTime>
  <Words>794</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Trebuchet MS</vt:lpstr>
      <vt:lpstr>Wingdings 3</vt:lpstr>
      <vt:lpstr>Facet</vt:lpstr>
      <vt:lpstr>REPORT PRESENTATION </vt:lpstr>
      <vt:lpstr>Computer System resources</vt:lpstr>
      <vt:lpstr>Main memory</vt:lpstr>
      <vt:lpstr>NETWORKS</vt:lpstr>
      <vt:lpstr>Network components</vt:lpstr>
      <vt:lpstr>Network types</vt:lpstr>
      <vt:lpstr>Peripheral devices</vt:lpstr>
      <vt:lpstr>Monitor</vt:lpstr>
      <vt:lpstr>Keyboard </vt:lpstr>
      <vt:lpstr>Mouse</vt:lpstr>
      <vt:lpstr>SECURITY</vt:lpstr>
      <vt:lpstr>    severs   </vt:lpstr>
      <vt:lpstr>CPU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PRESENTATION</dc:title>
  <dc:creator>GRACE</dc:creator>
  <cp:lastModifiedBy>user</cp:lastModifiedBy>
  <cp:revision>11</cp:revision>
  <dcterms:created xsi:type="dcterms:W3CDTF">2021-04-26T12:16:33Z</dcterms:created>
  <dcterms:modified xsi:type="dcterms:W3CDTF">2021-04-26T14:53:38Z</dcterms:modified>
</cp:coreProperties>
</file>